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8"/>
  </p:notesMasterIdLst>
  <p:handoutMasterIdLst>
    <p:handoutMasterId r:id="rId69"/>
  </p:handoutMasterIdLst>
  <p:sldIdLst>
    <p:sldId id="319" r:id="rId2"/>
    <p:sldId id="331" r:id="rId3"/>
    <p:sldId id="332" r:id="rId4"/>
    <p:sldId id="333" r:id="rId5"/>
    <p:sldId id="334" r:id="rId6"/>
    <p:sldId id="377" r:id="rId7"/>
    <p:sldId id="335" r:id="rId8"/>
    <p:sldId id="336" r:id="rId9"/>
    <p:sldId id="337" r:id="rId10"/>
    <p:sldId id="399" r:id="rId11"/>
    <p:sldId id="338" r:id="rId12"/>
    <p:sldId id="374" r:id="rId13"/>
    <p:sldId id="378" r:id="rId14"/>
    <p:sldId id="340" r:id="rId15"/>
    <p:sldId id="379" r:id="rId16"/>
    <p:sldId id="341" r:id="rId17"/>
    <p:sldId id="380" r:id="rId18"/>
    <p:sldId id="342" r:id="rId19"/>
    <p:sldId id="400" r:id="rId20"/>
    <p:sldId id="343" r:id="rId21"/>
    <p:sldId id="344" r:id="rId22"/>
    <p:sldId id="345" r:id="rId23"/>
    <p:sldId id="347" r:id="rId24"/>
    <p:sldId id="348" r:id="rId25"/>
    <p:sldId id="349" r:id="rId26"/>
    <p:sldId id="354" r:id="rId27"/>
    <p:sldId id="382" r:id="rId28"/>
    <p:sldId id="402" r:id="rId29"/>
    <p:sldId id="401" r:id="rId30"/>
    <p:sldId id="383" r:id="rId31"/>
    <p:sldId id="384" r:id="rId32"/>
    <p:sldId id="385" r:id="rId33"/>
    <p:sldId id="357" r:id="rId34"/>
    <p:sldId id="358" r:id="rId35"/>
    <p:sldId id="386" r:id="rId36"/>
    <p:sldId id="387" r:id="rId37"/>
    <p:sldId id="388" r:id="rId38"/>
    <p:sldId id="389" r:id="rId39"/>
    <p:sldId id="390" r:id="rId40"/>
    <p:sldId id="391" r:id="rId41"/>
    <p:sldId id="392" r:id="rId42"/>
    <p:sldId id="394" r:id="rId43"/>
    <p:sldId id="364" r:id="rId44"/>
    <p:sldId id="365" r:id="rId45"/>
    <p:sldId id="398" r:id="rId46"/>
    <p:sldId id="366" r:id="rId47"/>
    <p:sldId id="367" r:id="rId48"/>
    <p:sldId id="368" r:id="rId49"/>
    <p:sldId id="376" r:id="rId50"/>
    <p:sldId id="369" r:id="rId51"/>
    <p:sldId id="370" r:id="rId52"/>
    <p:sldId id="371" r:id="rId53"/>
    <p:sldId id="372" r:id="rId54"/>
    <p:sldId id="359" r:id="rId55"/>
    <p:sldId id="351" r:id="rId56"/>
    <p:sldId id="352" r:id="rId57"/>
    <p:sldId id="353" r:id="rId58"/>
    <p:sldId id="395" r:id="rId59"/>
    <p:sldId id="360" r:id="rId60"/>
    <p:sldId id="373" r:id="rId61"/>
    <p:sldId id="396" r:id="rId62"/>
    <p:sldId id="397" r:id="rId63"/>
    <p:sldId id="361" r:id="rId64"/>
    <p:sldId id="362" r:id="rId65"/>
    <p:sldId id="363" r:id="rId66"/>
    <p:sldId id="375" r:id="rId6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0" autoAdjust="0"/>
    <p:restoredTop sz="32944" autoAdjust="0"/>
  </p:normalViewPr>
  <p:slideViewPr>
    <p:cSldViewPr snapToGrid="0">
      <p:cViewPr varScale="1">
        <p:scale>
          <a:sx n="39" d="100"/>
          <a:sy n="39" d="100"/>
        </p:scale>
        <p:origin x="3498" y="48"/>
      </p:cViewPr>
      <p:guideLst>
        <p:guide orient="horz" pos="816"/>
        <p:guide pos="440"/>
      </p:guideLst>
    </p:cSldViewPr>
  </p:slideViewPr>
  <p:outlineViewPr>
    <p:cViewPr>
      <p:scale>
        <a:sx n="33" d="100"/>
        <a:sy n="33" d="100"/>
      </p:scale>
      <p:origin x="0" y="0"/>
    </p:cViewPr>
  </p:outlineViewPr>
  <p:notesTextViewPr>
    <p:cViewPr>
      <p:scale>
        <a:sx n="125" d="100"/>
        <a:sy n="125" d="100"/>
      </p:scale>
      <p:origin x="0" y="-3468"/>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NetBSD" TargetMode="External"/><Relationship Id="rId13" Type="http://schemas.openxmlformats.org/officeDocument/2006/relationships/hyperlink" Target="https://en.wikipedia.org/wiki/Pthreads#cite_note-1" TargetMode="External"/><Relationship Id="rId3" Type="http://schemas.openxmlformats.org/officeDocument/2006/relationships/hyperlink" Target="https://en.wikipedia.org/wiki/Institute_of_Electrical_and_Electronics_Engineers" TargetMode="External"/><Relationship Id="rId7" Type="http://schemas.openxmlformats.org/officeDocument/2006/relationships/hyperlink" Target="https://en.wikipedia.org/wiki/FreeBSD" TargetMode="External"/><Relationship Id="rId12" Type="http://schemas.openxmlformats.org/officeDocument/2006/relationships/hyperlink" Target="https://en.wikipedia.org/wiki/Android_(operating_syste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MacOS" TargetMode="External"/><Relationship Id="rId5" Type="http://schemas.openxmlformats.org/officeDocument/2006/relationships/hyperlink" Target="https://en.wikipedia.org/wiki/Unix-like" TargetMode="External"/><Relationship Id="rId15" Type="http://schemas.openxmlformats.org/officeDocument/2006/relationships/hyperlink" Target="https://en.wikipedia.org/wiki/Redox_(operating_system)" TargetMode="External"/><Relationship Id="rId10" Type="http://schemas.openxmlformats.org/officeDocument/2006/relationships/hyperlink" Target="https://en.wikipedia.org/wiki/Linux" TargetMode="External"/><Relationship Id="rId4" Type="http://schemas.openxmlformats.org/officeDocument/2006/relationships/hyperlink" Target="https://en.wikipedia.org/wiki/POSIX" TargetMode="External"/><Relationship Id="rId9" Type="http://schemas.openxmlformats.org/officeDocument/2006/relationships/hyperlink" Target="https://en.wikipedia.org/wiki/OpenBSD" TargetMode="External"/><Relationship Id="rId14" Type="http://schemas.openxmlformats.org/officeDocument/2006/relationships/hyperlink" Target="https://en.wikipedia.org/wiki/Solaris_(operating_syste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OSI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Data parallelism focuses on distributing subsets of the same data across multiple computing cores and performing the same operation on each core. Consider,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a:t>
            </a:r>
          </a:p>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1" dirty="0"/>
              <a:t>Data parallelism</a:t>
            </a:r>
            <a:r>
              <a:rPr lang="en-US" dirty="0"/>
              <a:t>: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 The two threads would be running in parallel on separate computing cores.</a:t>
            </a:r>
          </a:p>
          <a:p>
            <a:pPr marL="171450" indent="-171450">
              <a:buFont typeface="Wingdings" panose="05000000000000000000" pitchFamily="2" charset="2"/>
              <a:buChar char="q"/>
            </a:pPr>
            <a:r>
              <a:rPr lang="en-US" b="1" dirty="0"/>
              <a:t>Task</a:t>
            </a:r>
            <a:r>
              <a:rPr lang="en-US" dirty="0"/>
              <a:t> </a:t>
            </a:r>
            <a:r>
              <a:rPr lang="en-US" sz="1800" b="1" dirty="0">
                <a:solidFill>
                  <a:srgbClr val="000000"/>
                </a:solidFill>
                <a:effectLst/>
                <a:latin typeface="Tahoma" panose="020B0604030504040204" pitchFamily="34" charset="0"/>
              </a:rPr>
              <a:t>parallelism</a:t>
            </a:r>
            <a:r>
              <a:rPr lang="en-US" dirty="0"/>
              <a:t>: an example of task parallelism might involve two threads, each performing a unique statistical operation on the array of elements. The threads again are operating in parallel on separate computing cores, but each is performing a unique operation.</a:t>
            </a:r>
          </a:p>
          <a:p>
            <a:pPr marL="171450" indent="-171450">
              <a:buFont typeface="Wingdings" panose="05000000000000000000" pitchFamily="2" charset="2"/>
              <a:buChar char="q"/>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13</a:t>
            </a:fld>
            <a:endParaRPr lang="en-US" altLang="x-none"/>
          </a:p>
        </p:txBody>
      </p:sp>
    </p:spTree>
    <p:extLst>
      <p:ext uri="{BB962C8B-B14F-4D97-AF65-F5344CB8AC3E}">
        <p14:creationId xmlns:p14="http://schemas.microsoft.com/office/powerpoint/2010/main" val="71819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sz="12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Amdahl</a:t>
            </a:r>
          </a:p>
          <a:p>
            <a:endParaRPr lang="en-US" altLang="en-US" dirty="0">
              <a:latin typeface="Times New Roman" panose="02020603050405020304" pitchFamily="18" charset="0"/>
            </a:endParaRPr>
          </a:p>
          <a:p>
            <a:r>
              <a:rPr lang="en-US" altLang="en-US" dirty="0">
                <a:latin typeface="Times New Roman" panose="02020603050405020304" pitchFamily="18" charset="0"/>
              </a:rPr>
              <a:t>Speedup &lt;= 1/ (0.15 + (0.75/2))=1.62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202122"/>
                </a:solidFill>
                <a:effectLst/>
                <a:latin typeface="Arial" panose="020B0604020202020204" pitchFamily="34" charset="0"/>
              </a:rPr>
              <a:t>POSIX Threads is an API defined by the </a:t>
            </a:r>
            <a:r>
              <a:rPr lang="en-US" b="0" i="0" u="none" strike="noStrike" dirty="0">
                <a:solidFill>
                  <a:srgbClr val="3366CC"/>
                </a:solidFill>
                <a:effectLst/>
                <a:latin typeface="Arial" panose="020B0604020202020204" pitchFamily="34" charset="0"/>
                <a:hlinkClick r:id="rId3" tooltip="Institute of Electrical and Electronics Engineers"/>
              </a:rPr>
              <a:t>Institute of Electrical and Electronics Engineers</a:t>
            </a:r>
            <a:r>
              <a:rPr lang="en-US" b="0" i="0" dirty="0">
                <a:solidFill>
                  <a:srgbClr val="202122"/>
                </a:solidFill>
                <a:effectLst/>
                <a:latin typeface="Arial" panose="020B0604020202020204" pitchFamily="34" charset="0"/>
              </a:rPr>
              <a:t> (IEEE) standard </a:t>
            </a:r>
            <a:r>
              <a:rPr lang="en-US" b="0" i="1" u="none" strike="noStrike" dirty="0">
                <a:solidFill>
                  <a:srgbClr val="3366CC"/>
                </a:solidFill>
                <a:effectLst/>
                <a:latin typeface="Arial" panose="020B0604020202020204" pitchFamily="34" charset="0"/>
                <a:hlinkClick r:id="rId4" tooltip="POSIX"/>
              </a:rPr>
              <a:t>POSIX</a:t>
            </a:r>
            <a:r>
              <a:rPr lang="en-US" b="0" i="1" dirty="0">
                <a:solidFill>
                  <a:srgbClr val="202122"/>
                </a:solidFill>
                <a:effectLst/>
                <a:latin typeface="Arial" panose="020B0604020202020204" pitchFamily="34" charset="0"/>
              </a:rPr>
              <a:t>.1c, Threads extensions (IEEE Std 1003.1c-1995)</a:t>
            </a:r>
            <a:r>
              <a:rPr lang="en-US" b="0" i="0" dirty="0">
                <a:solidFill>
                  <a:srgbClr val="202122"/>
                </a:solidFill>
                <a:effectLst/>
                <a:latin typeface="Arial" panose="020B0604020202020204" pitchFamily="34" charset="0"/>
              </a:rPr>
              <a:t>.</a:t>
            </a:r>
          </a:p>
          <a:p>
            <a:pPr algn="l"/>
            <a:r>
              <a:rPr lang="en-US" b="0" i="0" dirty="0">
                <a:solidFill>
                  <a:srgbClr val="202122"/>
                </a:solidFill>
                <a:effectLst/>
                <a:latin typeface="Arial" panose="020B0604020202020204" pitchFamily="34" charset="0"/>
              </a:rPr>
              <a:t>Implementations of the API are available on many </a:t>
            </a:r>
            <a:r>
              <a:rPr lang="en-US" b="0" i="0" u="none" strike="noStrike" dirty="0">
                <a:solidFill>
                  <a:srgbClr val="3366CC"/>
                </a:solidFill>
                <a:effectLst/>
                <a:latin typeface="Arial" panose="020B0604020202020204" pitchFamily="34" charset="0"/>
                <a:hlinkClick r:id="rId5" tooltip="Unix-like"/>
              </a:rPr>
              <a:t>Unix-like</a:t>
            </a:r>
            <a:r>
              <a:rPr lang="en-US" b="0" i="0" dirty="0">
                <a:solidFill>
                  <a:srgbClr val="202122"/>
                </a:solidFill>
                <a:effectLst/>
                <a:latin typeface="Arial" panose="020B0604020202020204" pitchFamily="34" charset="0"/>
              </a:rPr>
              <a:t> POSIX-conformant </a:t>
            </a:r>
            <a:r>
              <a:rPr lang="en-US" b="0" i="0" u="none" strike="noStrike" dirty="0">
                <a:solidFill>
                  <a:srgbClr val="3366CC"/>
                </a:solidFill>
                <a:effectLst/>
                <a:latin typeface="Arial" panose="020B0604020202020204" pitchFamily="34" charset="0"/>
                <a:hlinkClick r:id="rId6" tooltip="Operating system"/>
              </a:rPr>
              <a:t>operating systems</a:t>
            </a:r>
            <a:r>
              <a:rPr lang="en-US" b="0" i="0" dirty="0">
                <a:solidFill>
                  <a:srgbClr val="202122"/>
                </a:solidFill>
                <a:effectLst/>
                <a:latin typeface="Arial" panose="020B0604020202020204" pitchFamily="34" charset="0"/>
              </a:rPr>
              <a:t> such as </a:t>
            </a:r>
            <a:r>
              <a:rPr lang="en-US" b="0" i="0" u="none" strike="noStrike" dirty="0">
                <a:solidFill>
                  <a:srgbClr val="3366CC"/>
                </a:solidFill>
                <a:effectLst/>
                <a:latin typeface="Arial" panose="020B0604020202020204" pitchFamily="34" charset="0"/>
                <a:hlinkClick r:id="rId7" tooltip="FreeBSD"/>
              </a:rPr>
              <a:t>FreeBSD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NetBSD"/>
              </a:rPr>
              <a:t>NetBSD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OpenBSD"/>
              </a:rPr>
              <a:t>OpenBSD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0" tooltip="Linux"/>
              </a:rPr>
              <a:t>Linux</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1" tooltip="MacOS"/>
              </a:rPr>
              <a:t>macOS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2" tooltip="Android (operating system)"/>
              </a:rPr>
              <a:t>Android</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3"/>
              </a:rPr>
              <a:t>[1]</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4" tooltip="Solaris (operating system)"/>
              </a:rPr>
              <a:t>Solaris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5" tooltip="Redox (operating system)"/>
              </a:rPr>
              <a:t>Redox</a:t>
            </a:r>
            <a:r>
              <a:rPr lang="en-US" b="0" i="0" dirty="0">
                <a:solidFill>
                  <a:srgbClr val="202122"/>
                </a:solidFill>
                <a:effectLst/>
                <a:latin typeface="Arial" panose="020B0604020202020204" pitchFamily="34" charset="0"/>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User threads are supported above the kernel and are managed without kernel support, whereas kernel threads are supported and managed directly by the operating system.</a:t>
            </a:r>
          </a:p>
          <a:p>
            <a:pPr marL="171450" indent="-171450">
              <a:buFont typeface="Wingdings" panose="05000000000000000000" pitchFamily="2" charset="2"/>
              <a:buChar char="Ø"/>
            </a:pPr>
            <a:r>
              <a:rPr lang="en-US" dirty="0"/>
              <a:t>If a user threads want to do a kernel operation, it must run on a kernel thread. </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17</a:t>
            </a:fld>
            <a:endParaRPr lang="en-US" altLang="x-none"/>
          </a:p>
        </p:txBody>
      </p:sp>
    </p:spTree>
    <p:extLst>
      <p:ext uri="{BB962C8B-B14F-4D97-AF65-F5344CB8AC3E}">
        <p14:creationId xmlns:p14="http://schemas.microsoft.com/office/powerpoint/2010/main" val="341463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۱</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مانند صف مشتریان در یک نانوایی کوچک است که فقط یک صندوق‌دار دارد. چندین مشتری (نخ‌ها) صف می‌کشند، اما فقط یکی به صورت همزمان توسط صندوق‌دار (یک نخ کرنل) خدمات دریافت می‌کند. اگر صندوق‌دار مشغول شود یا مشکلی برایش پیش آید، تمام صف باید منتظر بمانند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بسیاری از نخ‌های کاربری به یک نخ کرنل نگاشت می‌شوند. این مدل ساده و کارآمد است زیرا نیازی به هماهنگی بین نخ‌های کرنل ندارد، اما اگر یک نخ مسدود شود، کل فرآیند متوقف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در حال برنامه‌نویسی یک بازی هستید و حرکت شخصیت‌ها توسط نخ‌های کاربری مدیریت می‌شود که به یک نخ کرنل متصل هستند. اگر یک شخصیت دچار مشکل شود و حرکت نکند، کل بازی متوقف خواهد شد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بازی‌های قدیمی یا ابزارهای تک‌نخی که به جای اجرای هم‌زمان، بر همکاری چندوظیفه‌ای تکیه داشتند. سیستم‌های جاسازی‌شده سبک ممکن است همچنان از این مدل برای سادگی استفاده کنند</a:t>
            </a:r>
            <a:r>
              <a:rPr lang="en-US" sz="1200" kern="10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۲</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شبیه یک رستوران لوکس است که هر میز (نخ) یک گارسون اختصاصی دارد (نخ کرنل). اگر یک گارسون استراحت کند، تاثیری بر سایرین نخواهد داشت و آنها به خدمت‌رسانی به میزهای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هر نخ کاربری یک نخ کرنل اختصاصی دارد. این باعث می‌شود نخ‌ها به طور مستقل اجرا شوند و سیستم بتواند از پردازنده‌های چندگانه استفاده کند. با این حال، ایجاد نخ کرنل برای هر نخ کاربری می‌تواند منابع زیادی مصرف 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یک مرورگر وب فکر کنید که هر تب آن یک نخ مستقل است و یک نخ کرنل پشتیبان آن است. اگر یک تب کرش کند، تب‌های دیگر همچنان به کار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برنامه‌های موبایل</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در اندروید، هر کامپوننت مانند نخ رابط کاربری (نخ اصلی) با نخ‌های کاری دیگر برای وظایف موازی مانند عملیات شبکه تعامل دارد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۳</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a:t>
            </a:r>
            <a:r>
              <a:rPr lang="fa-IR" sz="1800" b="1" kern="100" dirty="0">
                <a:effectLst/>
                <a:latin typeface="Aptos" panose="020B0004020202020204" pitchFamily="34" charset="0"/>
                <a:ea typeface="Aptos" panose="020B0004020202020204" pitchFamily="34" charset="0"/>
                <a:cs typeface="Arial" panose="020B0604020202020204" pitchFamily="34" charset="0"/>
              </a:rPr>
              <a:t>چند به چند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را مانند یک جشنواره غذا در نظر بگیرید که تیمی از صندوق‌داران دارد. مشتریان می‌توانند به هر صندوق‌داری که آزاد است مراجعه کنند، که این باعث انعطاف‌پذیری و کارآیی در خدمت‌رسانی می‌شود. تعداد صندوق‌داران محدود است (نخ‌های کرنل)، اما آنها می‌توانند با متعادل کردن بار کاری تعداد بیشتری از مشتریان (نخ‌های کاربری) را مدیریت کنند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بسیاری</a:t>
            </a:r>
            <a:r>
              <a:rPr lang="ar-SA" sz="1800" kern="100" dirty="0">
                <a:effectLst/>
                <a:latin typeface="Aptos" panose="020B0004020202020204" pitchFamily="34" charset="0"/>
                <a:ea typeface="Aptos" panose="020B0004020202020204" pitchFamily="34" charset="0"/>
                <a:cs typeface="Arial" panose="020B0604020202020204" pitchFamily="34" charset="0"/>
              </a:rPr>
              <a:t>، چندین نخ کاربری به مجموعه‌ای از نخ‌های کرنل نگاشت می‌شوند. این مدل ترکیبی از بهترین ویژگی‌های دو مدل دیگر است - نخ‌ها می‌توانند به طور همزمان اجرا شوند بدون اینکه به محدودیت‌های مدل‌های یک به یک یا بسیاری به یک وابسته باشند. این مدل کارآمد است اما اجرای آن پیچیده‌تر است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1200150" marR="0" lvl="2"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یک سرور شبکه اجتماعی دارید که تعاملات کاربران (مانند لایک کردن پست‌ها یا ارسال پیام‌ها) توسط نخ‌های کاربری مدیریت می‌شود، و تعداد محدودی نخ کرنل تضمین می‌کند که این وظایف به صورت همزمان پردازش شوند بدون اینکه منابع سیستم بیش از حد استفاده 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endParaRPr lang="en-US" dirty="0">
              <a:effectLst/>
            </a:endParaRP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عملکرد بالا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وب بزرگ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Apache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Nginx </a:t>
            </a:r>
            <a:r>
              <a:rPr lang="ar-SA" sz="1200" kern="100" dirty="0">
                <a:effectLst/>
                <a:latin typeface="Aptos" panose="020B0004020202020204" pitchFamily="34" charset="0"/>
                <a:ea typeface="Aptos" panose="020B0004020202020204" pitchFamily="34" charset="0"/>
                <a:cs typeface="Arial" panose="020B0604020202020204" pitchFamily="34" charset="0"/>
              </a:rPr>
              <a:t>که اتصالات مشتریان زیادی را مدیریت می‌کنند اغلب از کتابخانه‌های نخ‌دهی استفاده می‌کنند که با این مدل هماهنگ است</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 مدیریت پایگاه داده</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سیستم‌هایی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Oracle DB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SQL Server </a:t>
            </a:r>
            <a:r>
              <a:rPr lang="ar-SA" sz="1200" kern="100" dirty="0">
                <a:effectLst/>
                <a:latin typeface="Aptos" panose="020B0004020202020204" pitchFamily="34" charset="0"/>
                <a:ea typeface="Aptos" panose="020B0004020202020204" pitchFamily="34" charset="0"/>
                <a:cs typeface="Arial" panose="020B0604020202020204" pitchFamily="34" charset="0"/>
              </a:rPr>
              <a:t>از نخ‌دهی بسیاری به بسیاری استفاده می‌کنند تا پرس‌وجوهای مشتریان هم‌زمان متعدد را مدیریت کنند بدون اینکه منابع سیستم بیش از حد استفاده شود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gn="r" rtl="1">
              <a:lnSpc>
                <a:spcPct val="115000"/>
              </a:lnSpc>
              <a:spcAft>
                <a:spcPts val="800"/>
              </a:spcAft>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7046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Linux, along with the family of Windows operating systems, implement the one-to-one model</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حالی که مدل چند به یک به توسعه‌دهنده اجازه می‌دهد تا هر تعداد رشته کاربر که می‌خواهد ایجاد کند، اما منجر به موازی‌سازی نمی‌شود، زیرا هسته فقط می‌تواند یک رشته هسته را در یک زمان زمان‌بندی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یک به یک همزمانی بیشتری را امکان‌پذیر می‌کند، اما توسعه‌دهنده باید مراقب باشد که رشته‌های زیادی را در یک برنامه ایجاد نکند. (در واقع، در برخی سیستم‌ها، او ممکن است در تعداد رشته‌هایی که می‌تواند ایجاد کند محدود باشد.)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چند به چند از هیچ‌یک از این کاستی‌ها رنج نمی‌برد: توسعه‌دهندگان می‌توانند به اندازه‌ی نیاز رشته کاربر ایجاد کنند و رشته‌های هسته مربوطه می‌توانند به صورت موازی روی یک پردازنده‌ی چند هسته‌ای اجرا شوند. همچنین، هنگامی که یک رشته یک فراخوانی سیستم مسدودکننده انجام می‌دهد، هسته می‌تواند رشته‌ی دیگری را برای اجرا زمان‌بندی کند.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All code and data structures for the library exist in user space. This means that invoking a function in the library results in a local function call in user space and not a system call.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second approach is to implement a kernel-level library supported directly by the operating system. In this case, code and data structures for the library exist in kernel space. Invoking a function in the API for the library typically results in a system call to the kernel.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24</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effectLst/>
                <a:latin typeface="-apple-system"/>
                <a:hlinkClick r:id="rId3"/>
              </a:rPr>
              <a:t>POSIX, which stands for </a:t>
            </a:r>
            <a:r>
              <a:rPr lang="en-US" b="1" i="0" dirty="0">
                <a:effectLst/>
                <a:latin typeface="-apple-system"/>
                <a:hlinkClick r:id="rId3"/>
              </a:rPr>
              <a:t>Portable Operating System Interface</a:t>
            </a:r>
            <a:r>
              <a:rPr lang="en-US" b="0" i="0" dirty="0">
                <a:effectLst/>
                <a:latin typeface="-apple-system"/>
                <a:hlinkClick r:id="rId3"/>
              </a:rPr>
              <a:t>, is a family of standards specified by the IEEE Computer Society for maintaining compatibility between operating systems</a:t>
            </a:r>
            <a:r>
              <a:rPr lang="en-US" b="0" i="0" baseline="30000" dirty="0">
                <a:effectLst/>
                <a:latin typeface="-apple-system"/>
                <a:hlinkClick r:id="rId3"/>
              </a:rPr>
              <a:t>1</a:t>
            </a:r>
            <a:r>
              <a:rPr lang="en-US" b="0" i="0" dirty="0">
                <a:solidFill>
                  <a:srgbClr val="111111"/>
                </a:solidFill>
                <a:effectLst/>
                <a:latin typeface="-apple-system"/>
              </a:rPr>
              <a:t>. </a:t>
            </a:r>
            <a:r>
              <a:rPr lang="en-US" b="0" i="0">
                <a:effectLst/>
                <a:latin typeface="-apple-system"/>
                <a:hlinkClick r:id="rId3"/>
              </a:rPr>
              <a:t>It defines both the system and user-level application programming interfaces (APIs)</a:t>
            </a:r>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is the runner() function. When this program begins, a single thread of control begins in main(). After some initialization, main() creates a second thread that begins control in the runner() function. Both threads share the global data sum.</a:t>
            </a: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a:t>
            </a:r>
            <a:r>
              <a:rPr lang="en-US" dirty="0" err="1"/>
              <a:t>Pthreads</a:t>
            </a:r>
            <a:r>
              <a:rPr lang="en-US" dirty="0"/>
              <a:t> programs must include the </a:t>
            </a:r>
            <a:r>
              <a:rPr lang="en-US" dirty="0" err="1"/>
              <a:t>pthread.h</a:t>
            </a:r>
            <a:r>
              <a:rPr lang="en-US" dirty="0"/>
              <a:t> header file. The statement </a:t>
            </a:r>
            <a:r>
              <a:rPr lang="en-US" dirty="0" err="1"/>
              <a:t>pthread</a:t>
            </a:r>
            <a:r>
              <a:rPr lang="en-US" dirty="0"/>
              <a:t> t </a:t>
            </a:r>
            <a:r>
              <a:rPr lang="en-US" dirty="0" err="1"/>
              <a:t>tid</a:t>
            </a:r>
            <a:r>
              <a:rPr lang="en-US" dirty="0"/>
              <a:t> declares the identifier for the thread we will create. Each thread has a set of attributes, including stack size and scheduling information. The </a:t>
            </a:r>
            <a:r>
              <a:rPr lang="en-US" dirty="0" err="1"/>
              <a:t>pthread</a:t>
            </a:r>
            <a:r>
              <a:rPr lang="en-US" dirty="0"/>
              <a:t> </a:t>
            </a:r>
            <a:r>
              <a:rPr lang="en-US" dirty="0" err="1"/>
              <a:t>attr</a:t>
            </a:r>
            <a:r>
              <a:rPr lang="en-US" dirty="0"/>
              <a:t> t </a:t>
            </a:r>
            <a:r>
              <a:rPr lang="en-US" dirty="0" err="1"/>
              <a:t>attr</a:t>
            </a:r>
            <a:r>
              <a:rPr lang="en-US" dirty="0"/>
              <a:t> declaration represents the attributes for the thread. We set the attributes in the function call </a:t>
            </a:r>
            <a:r>
              <a:rPr lang="en-US" dirty="0" err="1"/>
              <a:t>pthread</a:t>
            </a:r>
            <a:r>
              <a:rPr lang="en-US" dirty="0"/>
              <a:t> </a:t>
            </a:r>
            <a:r>
              <a:rPr lang="en-US" dirty="0" err="1"/>
              <a:t>attr</a:t>
            </a:r>
            <a:r>
              <a:rPr lang="en-US" dirty="0"/>
              <a:t> </a:t>
            </a:r>
            <a:r>
              <a:rPr lang="en-US" dirty="0" err="1"/>
              <a:t>init</a:t>
            </a:r>
            <a:r>
              <a:rPr lang="en-US" dirty="0"/>
              <a:t>(&amp;</a:t>
            </a:r>
            <a:r>
              <a:rPr lang="en-US" dirty="0" err="1"/>
              <a:t>attr</a:t>
            </a:r>
            <a:r>
              <a:rPr lang="en-US" dirty="0"/>
              <a:t>). Because we did not explicitly set any attributes, we use the default attributes provided. (In Chapter 5, we discuss some of the scheduling attributes provided by the </a:t>
            </a:r>
            <a:r>
              <a:rPr lang="en-US" dirty="0" err="1"/>
              <a:t>Pthreads</a:t>
            </a:r>
            <a:r>
              <a:rPr lang="en-US" dirty="0"/>
              <a:t> API.) A separate thread is created with the </a:t>
            </a:r>
            <a:r>
              <a:rPr lang="en-US" dirty="0" err="1"/>
              <a:t>pthread</a:t>
            </a:r>
            <a:r>
              <a:rPr lang="en-US" dirty="0"/>
              <a:t> create() function call. In addition to passing the thread identifier and the attributes for the thread, we also pass the name of the function where the new thread will begin execution—in this case, the runner() function. Last, we pass the integer parameter that was provided on the command line, </a:t>
            </a:r>
            <a:r>
              <a:rPr lang="en-US" dirty="0" err="1"/>
              <a:t>argv</a:t>
            </a:r>
            <a:r>
              <a:rPr lang="en-US" dirty="0"/>
              <a:t>[1].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25</a:t>
            </a:fld>
            <a:endParaRPr lang="en-US" altLang="x-none"/>
          </a:p>
        </p:txBody>
      </p:sp>
    </p:spTree>
    <p:extLst>
      <p:ext uri="{BB962C8B-B14F-4D97-AF65-F5344CB8AC3E}">
        <p14:creationId xmlns:p14="http://schemas.microsoft.com/office/powerpoint/2010/main" val="222867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26</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from here. Start new chapter of scheduling.</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27</a:t>
            </a:fld>
            <a:endParaRPr lang="en-US" altLang="x-none"/>
          </a:p>
        </p:txBody>
      </p:sp>
    </p:spTree>
    <p:extLst>
      <p:ext uri="{BB962C8B-B14F-4D97-AF65-F5344CB8AC3E}">
        <p14:creationId xmlns:p14="http://schemas.microsoft.com/office/powerpoint/2010/main" val="278700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43</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44</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47</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48</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49</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54</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33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584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03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ساختار یک فرآیند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هر فرآیند (برنامه در حال اجرا) در سیستم‌عامل از بخش‌های زیر تشکیل شده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کد</a:t>
            </a:r>
            <a:r>
              <a:rPr lang="en-US" sz="1200" b="1" kern="100" dirty="0">
                <a:effectLst/>
                <a:latin typeface="Aptos" panose="020B0004020202020204" pitchFamily="34" charset="0"/>
                <a:ea typeface="Aptos" panose="020B0004020202020204" pitchFamily="34" charset="0"/>
                <a:cs typeface="B Nazanin" panose="00000400000000000000" pitchFamily="2" charset="-78"/>
              </a:rPr>
              <a:t> (Code)</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دستورالعمل‌های اجرایی برنامه</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داده</a:t>
            </a:r>
            <a:r>
              <a:rPr lang="en-US" sz="1200" b="1" kern="100" dirty="0">
                <a:effectLst/>
                <a:latin typeface="Aptos" panose="020B0004020202020204" pitchFamily="34" charset="0"/>
                <a:ea typeface="Aptos" panose="020B0004020202020204" pitchFamily="34" charset="0"/>
                <a:cs typeface="B Nazanin" panose="00000400000000000000" pitchFamily="2" charset="-78"/>
              </a:rPr>
              <a:t> (Data)</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متغیرها و اطلاعاتی که برنامه در حین اجرا استفاده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فایل‌ها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(Files)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فایل‌های باز شده توسط فرآیند (مانند فایل‌های ورودی/خروجی)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رجیسترها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(Registers)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حافظه‌های سریع در</a:t>
            </a:r>
            <a:r>
              <a:rPr lang="en-US" sz="1200" kern="100" dirty="0">
                <a:effectLst/>
                <a:latin typeface="Aptos" panose="020B0004020202020204" pitchFamily="34" charset="0"/>
                <a:ea typeface="Aptos" panose="020B0004020202020204" pitchFamily="34" charset="0"/>
                <a:cs typeface="B Nazanin" panose="00000400000000000000" pitchFamily="2" charset="-78"/>
              </a:rPr>
              <a:t> CPU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نگهداری موقت داده‌ها</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B Nazanin" panose="00000400000000000000" pitchFamily="2" charset="-78"/>
              </a:rPr>
              <a:t>PC (</a:t>
            </a:r>
            <a:r>
              <a:rPr lang="ar-SA" sz="1200" b="1" kern="100" dirty="0">
                <a:effectLst/>
                <a:latin typeface="Aptos" panose="020B0004020202020204" pitchFamily="34" charset="0"/>
                <a:ea typeface="Aptos" panose="020B0004020202020204" pitchFamily="34" charset="0"/>
                <a:cs typeface="B Nazanin" panose="00000400000000000000" pitchFamily="2" charset="-78"/>
              </a:rPr>
              <a:t>برنامه شمارنده</a:t>
            </a:r>
            <a:r>
              <a:rPr lang="en-US" sz="1200" b="1" kern="100" dirty="0">
                <a:effectLst/>
                <a:latin typeface="Aptos" panose="020B0004020202020204" pitchFamily="34" charset="0"/>
                <a:ea typeface="Aptos" panose="020B0004020202020204" pitchFamily="34" charset="0"/>
                <a:cs typeface="B Nazanin" panose="00000400000000000000" pitchFamily="2" charset="-78"/>
              </a:rPr>
              <a:t>)</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آدرس دستورالعمل بعدی که باید اجرا شود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پشته</a:t>
            </a:r>
            <a:r>
              <a:rPr lang="en-US" sz="1200" b="1" kern="100" dirty="0">
                <a:effectLst/>
                <a:latin typeface="Aptos" panose="020B0004020202020204" pitchFamily="34" charset="0"/>
                <a:ea typeface="Aptos" panose="020B0004020202020204" pitchFamily="34" charset="0"/>
                <a:cs typeface="B Nazanin" panose="00000400000000000000" pitchFamily="2" charset="-78"/>
              </a:rPr>
              <a:t> (Stack)</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فضایی برای ذخیره موقت متغیرهای محلی و آدرس بازگشت توابع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در یک فرآیند تک‌رشته‌ای،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فقط یک رشته اجرایی</a:t>
            </a:r>
            <a:r>
              <a:rPr lang="en-US" sz="1200" b="1" kern="100" dirty="0">
                <a:effectLst/>
                <a:latin typeface="Aptos" panose="020B0004020202020204" pitchFamily="34" charset="0"/>
                <a:ea typeface="Aptos" panose="020B0004020202020204" pitchFamily="34" charset="0"/>
                <a:cs typeface="B Nazanin" panose="00000400000000000000" pitchFamily="2" charset="-78"/>
              </a:rPr>
              <a:t> (Thread)</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وجود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تمام منابع فرآیند (کد، داده، فایل‌ها) و اجزای اجرایی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رجیسترها، </a:t>
            </a:r>
            <a:r>
              <a:rPr lang="en-US" sz="1200" kern="100" dirty="0">
                <a:effectLst/>
                <a:latin typeface="Aptos" panose="020B0004020202020204" pitchFamily="34" charset="0"/>
                <a:ea typeface="Aptos" panose="020B0004020202020204" pitchFamily="34" charset="0"/>
                <a:cs typeface="B Nazanin" panose="00000400000000000000" pitchFamily="2" charset="-78"/>
              </a:rPr>
              <a:t>PC</a:t>
            </a:r>
            <a:r>
              <a:rPr lang="ar-SA" sz="1200" kern="100" dirty="0">
                <a:effectLst/>
                <a:latin typeface="Aptos" panose="020B0004020202020204" pitchFamily="34" charset="0"/>
                <a:ea typeface="Aptos" panose="020B0004020202020204" pitchFamily="34" charset="0"/>
                <a:cs typeface="B Nazanin" panose="00000400000000000000" pitchFamily="2" charset="-78"/>
              </a:rPr>
              <a:t>، پشته</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یک رشته واحد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تعلق دارند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برنامه ساده که کارها را به ترتیب و بدون موازی‌سازی انجام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۳</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در یک فرآیند چندرشته‌ای،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چندین رشته اجرایی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درون یک فرآیند وجود دارند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منابع مشترک</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کد، داده و فایل‌ها بین همه رشته‌ها</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به اشتراک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گذاشته می‌شوند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اجزای اختصاصی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هر رشته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رجیسترها، </a:t>
            </a:r>
            <a:r>
              <a:rPr lang="en-US" sz="1200" b="1" kern="100" dirty="0">
                <a:effectLst/>
                <a:latin typeface="Aptos" panose="020B0004020202020204" pitchFamily="34" charset="0"/>
                <a:ea typeface="Aptos" panose="020B0004020202020204" pitchFamily="34" charset="0"/>
                <a:cs typeface="B Nazanin" panose="00000400000000000000" pitchFamily="2" charset="-78"/>
              </a:rPr>
              <a:t>PC </a:t>
            </a:r>
            <a:r>
              <a:rPr lang="ar-SA" sz="1200" b="1" kern="100" dirty="0">
                <a:effectLst/>
                <a:latin typeface="Aptos" panose="020B0004020202020204" pitchFamily="34" charset="0"/>
                <a:ea typeface="Aptos" panose="020B0004020202020204" pitchFamily="34" charset="0"/>
                <a:cs typeface="B Nazanin" panose="00000400000000000000" pitchFamily="2" charset="-78"/>
              </a:rPr>
              <a:t>و پشته مخصوص به خود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اجزا برای اجرای مستقل هر رشته ضروری هستند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مرورگر وب که همزمان چند تب را بارگیری می‌کند. هر تب می‌تواند یک رشته جداگانه باشد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۴</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تفاوت کلیدی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فقط یک رشته اجرایی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چندین رشته اجرایی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منابع و اجرا متمرکز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منابع مشترک، اما اجرا موازی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کارایی محدود به ترتیب اجرا</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افزایش کارایی با موازی‌سازی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۵</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چرا چندرشته‌ای مهم است؟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استفاده بهتر از</a:t>
            </a:r>
            <a:r>
              <a:rPr lang="en-US" sz="1200" b="1" kern="100" dirty="0">
                <a:effectLst/>
                <a:latin typeface="Aptos" panose="020B0004020202020204" pitchFamily="34" charset="0"/>
                <a:ea typeface="Aptos" panose="020B0004020202020204" pitchFamily="34" charset="0"/>
                <a:cs typeface="B Nazanin" panose="00000400000000000000" pitchFamily="2" charset="-78"/>
              </a:rPr>
              <a:t> CPU</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رشته‌ها می‌توانند روی هسته‌های مختلف پردازنده اجرا 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پاسخگویی بهتر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مثلاً در برنامه‌های گرافیکی، یک رشته برای رابط کاربری و دیگری برای پردازش داده</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صرفه‌جویی در منابع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رشته‌ها سبک‌تر از ایجاد فرآیندهای جدید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 کاربردی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فرض کنید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نرم‌افزار ویرایش ویدئو</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باید صبر کنید تا کل ویدئو رندر شود تا بتوانید کار دیگری انجام دهید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رشته ویدئو را رندر می‌کند، رشته دیگر امکان ویرایش همزمان را فراهم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جمع‌بندی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برنامه در حال اجرا با منابع اختصاصی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رشته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جریان اجرایی درون فرآیند که منابع را با رشته‌های دیگر به اشتراک می‌گذارد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چندرشته‌ای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راهی هوشمندانه برای انجام کارها به صورت موازی و بهبود عملکرد</a:t>
            </a:r>
            <a:r>
              <a:rPr lang="en-US" sz="1200" kern="10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0613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64</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74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65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865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66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128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تصویر</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معماری سرور چندریسه‌ای</a:t>
            </a:r>
            <a:r>
              <a:rPr lang="en-US" sz="1200" b="1" kern="100" dirty="0">
                <a:effectLst/>
                <a:latin typeface="Aptos" panose="020B0004020202020204" pitchFamily="34" charset="0"/>
                <a:ea typeface="Aptos" panose="020B0004020202020204" pitchFamily="34" charset="0"/>
                <a:cs typeface="B Nazanin" panose="00000400000000000000" pitchFamily="2" charset="-78"/>
              </a:rPr>
              <a:t> (Multithreaded Server)</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نشان می‌دهد که به سرور اجازه می‌دهد همزمان به چندین درخواست کلاینت‌ها پاسخ دهد. مراحل کار به شرح زیر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ارسال درخواست توسط کلاینت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کلاینت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درخواست</a:t>
            </a:r>
            <a:r>
              <a:rPr lang="en-US" sz="1200" b="1" kern="100" dirty="0">
                <a:effectLst/>
                <a:latin typeface="Aptos" panose="020B0004020202020204" pitchFamily="34" charset="0"/>
                <a:ea typeface="Aptos" panose="020B0004020202020204" pitchFamily="34" charset="0"/>
                <a:cs typeface="B Nazanin" panose="00000400000000000000" pitchFamily="2" charset="-78"/>
              </a:rPr>
              <a:t> (Request)</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به سرور ارسال می‌کند (مثلاً درخواست بارگیری یک صفحه وب)</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سرور این درخواست را از طریق شبکه دریافت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ایجاد ریسه جدید برای پردازش درخواست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سرور به‌محض دریافت درخواست،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یک ریسه جدید</a:t>
            </a:r>
            <a:r>
              <a:rPr lang="en-US" sz="1200" b="1" kern="100" dirty="0">
                <a:effectLst/>
                <a:latin typeface="Aptos" panose="020B0004020202020204" pitchFamily="34" charset="0"/>
                <a:ea typeface="Aptos" panose="020B0004020202020204" pitchFamily="34" charset="0"/>
                <a:cs typeface="B Nazanin" panose="00000400000000000000" pitchFamily="2" charset="-78"/>
              </a:rPr>
              <a:t> (Thread)</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ریسه جدید مسئولیت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پردازش درخواست کلاینت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(مانند اجرای محاسبات، خواندن از دیتابیس، یا تولید پاسخ) را بر عهده می‌گیرد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مزیت</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ریسه اصلی سرور بلوک نمی‌شود و می‌تواند به سایر درخواست‌ها رسیدگی 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۳</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ادامه گوش دادن به درخواست‌های جدید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پس از ایجاد ریسه جدید،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ریسه اصلی سرور</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دوباره به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گوش دادن</a:t>
            </a:r>
            <a:r>
              <a:rPr lang="en-US" sz="1200" b="1" kern="100" dirty="0">
                <a:effectLst/>
                <a:latin typeface="Aptos" panose="020B0004020202020204" pitchFamily="34" charset="0"/>
                <a:ea typeface="Aptos" panose="020B0004020202020204" pitchFamily="34" charset="0"/>
                <a:cs typeface="B Nazanin" panose="00000400000000000000" pitchFamily="2" charset="-78"/>
              </a:rPr>
              <a:t> (Listening)</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روی پورت مشخص ادامه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امکان وجود دارد که همزمان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چندین ریسه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پردازش درخواست‌های مختلف فعال باشند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مزایای سرور چندریسه‌ای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kern="100" dirty="0">
                <a:effectLst/>
                <a:latin typeface="Aptos" panose="020B0004020202020204" pitchFamily="34" charset="0"/>
                <a:ea typeface="Aptos" panose="020B0004020202020204" pitchFamily="34" charset="0"/>
                <a:cs typeface="B Nazanin" panose="00000400000000000000" pitchFamily="2" charset="-78"/>
              </a:rPr>
              <a:t>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موازی‌سازی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پردازش همزمان درخواست‌ها بدون انتظار برای تکمیل درخواست قبلی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br>
              <a:rPr lang="en-US" sz="1200" kern="100" dirty="0">
                <a:effectLst/>
                <a:latin typeface="Aptos" panose="020B0004020202020204" pitchFamily="34" charset="0"/>
                <a:ea typeface="Aptos" panose="020B0004020202020204" pitchFamily="34" charset="0"/>
                <a:cs typeface="B Nazanin" panose="00000400000000000000" pitchFamily="2" charset="-78"/>
              </a:rPr>
            </a:br>
            <a:r>
              <a:rPr lang="fa-IR" sz="1200" kern="100" dirty="0">
                <a:effectLst/>
                <a:latin typeface="Aptos" panose="020B0004020202020204" pitchFamily="34" charset="0"/>
                <a:ea typeface="Aptos" panose="020B0004020202020204" pitchFamily="34" charset="0"/>
                <a:cs typeface="B Nazanin" panose="00000400000000000000" pitchFamily="2" charset="-78"/>
              </a:rPr>
              <a:t>۲</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کارایی بالا</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استفاده بهینه از منابع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 CPU </a:t>
            </a:r>
            <a:r>
              <a:rPr lang="ar-SA" sz="1200" kern="100" dirty="0">
                <a:effectLst/>
                <a:latin typeface="Aptos" panose="020B0004020202020204" pitchFamily="34" charset="0"/>
                <a:ea typeface="Aptos" panose="020B0004020202020204" pitchFamily="34" charset="0"/>
                <a:cs typeface="B Nazanin" panose="00000400000000000000" pitchFamily="2" charset="-78"/>
              </a:rPr>
              <a:t>و کاهش زمان پاسخگویی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br>
              <a:rPr lang="en-US" sz="1200" kern="100" dirty="0">
                <a:effectLst/>
                <a:latin typeface="Aptos" panose="020B0004020202020204" pitchFamily="34" charset="0"/>
                <a:ea typeface="Aptos" panose="020B0004020202020204" pitchFamily="34" charset="0"/>
                <a:cs typeface="B Nazanin" panose="00000400000000000000" pitchFamily="2" charset="-78"/>
              </a:rPr>
            </a:br>
            <a:r>
              <a:rPr lang="fa-IR" sz="1200" kern="100" dirty="0">
                <a:effectLst/>
                <a:latin typeface="Aptos" panose="020B0004020202020204" pitchFamily="34" charset="0"/>
                <a:ea typeface="Aptos" panose="020B0004020202020204" pitchFamily="34" charset="0"/>
                <a:cs typeface="B Nazanin" panose="00000400000000000000" pitchFamily="2" charset="-78"/>
              </a:rPr>
              <a:t>۳</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پاسخگویی بهتر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کلاینت‌ها منتظر نمی‌مانند، حتی اگر سرور مشغول پردازش درخواست دیگری باشد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 کاربردی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فرض کنید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سرور فروشگاه آنلاین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کلاینت </a:t>
            </a: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درخواست مشاهده محصولات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کلاینت </a:t>
            </a: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درخواست پرداخت سفارش</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سرور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هر درخواست یک ریسه جداگانه ایجاد می‌کند. هر دو درخواست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همزمان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پردازش می‌شوند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چالش‌های احتمالی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هماهنگی بین ریسه‌ها</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اگر ریسه‌ها به منابع مشترک (مثل دیتابیس) دسترسی دارند، باید از</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قفل‌ها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(Locks)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استفاده شود تا داده‌ها خراب نشوند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مصرف حافظه</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ریسه‌های زیاد ممکن است حافظه سرور را اشباع 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541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921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4"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در مقابل 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 vs Concurrency):</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انجام بیش از یک کار به طور همزمان اشاره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پیشبرد بیش از یک کار اشاره دارد. حتی در یک پردازنده یا هسته واحد، زمانبندی کننده سیستم می تواند همزمانی را فراهم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50647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داده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(Data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زیرمجموعه هایی از داده های مشابه در هسته های مختلف، به طوری که عملیات یکسانی روی هر مجموعه داده انجام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وظیفه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(Task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تردها در هسته های مختلف، به طوری که هر ترد یک عملیات منحصر به فرد را انجام 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marL="0" marR="0" rtl="1">
              <a:lnSpc>
                <a:spcPct val="107000"/>
              </a:lnSpc>
              <a:spcBef>
                <a:spcPts val="0"/>
              </a:spcBef>
              <a:spcAft>
                <a:spcPts val="800"/>
              </a:spcAft>
            </a:pPr>
            <a:r>
              <a:rPr lang="ar-SA"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fa-IR" dirty="0">
                <a:solidFill>
                  <a:srgbClr val="1F1F1F"/>
                </a:solidFill>
                <a:latin typeface="Arial" panose="020B0604020202020204" pitchFamily="34" charset="0"/>
                <a:ea typeface="Times New Roman" panose="02020603050405020304" pitchFamily="18" charset="0"/>
                <a:cs typeface="Arial" panose="020B0604020202020204" pitchFamily="34" charset="0"/>
              </a:rPr>
              <a:t> امدل</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711718" cy="5377439"/>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قانون، سود بالقوه ناشی از اضافه کردن هسته های اضافی به یک برنامه کاربردی را که دارای اجزای سریال و موازی است، مشخص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 سریال برنامه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هسته های پردازنده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indent="0">
              <a:buFont typeface="Monotype Sorts" pitchFamily="-84" charset="2"/>
              <a:buNone/>
              <a:defRPr/>
            </a:pPr>
            <a:endParaRPr lang="en-US" altLang="en-US" sz="2400" dirty="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عبارت دیگر، اگر یک برنامه کاربردی 75 درصد موازی و 25 درصد سریال باشد، انتقال از 1 هسته به 2 هسته منجر به </a:t>
            </a:r>
            <a:r>
              <a:rPr lang="ar-SA" sz="2400" dirty="0">
                <a:solidFill>
                  <a:srgbClr val="1F1F1F"/>
                </a:solidFill>
                <a:latin typeface="Calibri" panose="020F0502020204030204" pitchFamily="34" charset="0"/>
                <a:cs typeface="B Nazanin" panose="00000400000000000000" pitchFamily="2" charset="-78"/>
              </a:rPr>
              <a:t>افزایش سرعت 1.6 برابری می شود</a:t>
            </a:r>
            <a:r>
              <a:rPr lang="en-US" sz="2400" dirty="0">
                <a:solidFill>
                  <a:srgbClr val="1F1F1F"/>
                </a:solidFill>
                <a:latin typeface="Calibri" panose="020F0502020204030204" pitchFamily="34" charset="0"/>
                <a:cs typeface="B Nazanin" panose="00000400000000000000" pitchFamily="2" charset="-78"/>
              </a:rPr>
              <a:t>.</a:t>
            </a:r>
          </a:p>
          <a:p>
            <a:pPr marL="0" marR="0" algn="r" rtl="1">
              <a:lnSpc>
                <a:spcPct val="107000"/>
              </a:lnSpc>
              <a:spcBef>
                <a:spcPts val="0"/>
              </a:spcBef>
              <a:spcAft>
                <a:spcPts val="800"/>
              </a:spcAft>
            </a:pPr>
            <a:r>
              <a:rPr lang="ar-SA" sz="2400" dirty="0">
                <a:solidFill>
                  <a:srgbClr val="1F1F1F"/>
                </a:solidFill>
                <a:latin typeface="Calibri" panose="020F0502020204030204" pitchFamily="34" charset="0"/>
                <a:cs typeface="B Nazanin" panose="00000400000000000000" pitchFamily="2" charset="-78"/>
              </a:rPr>
              <a:t>با نزدیک شدن</a:t>
            </a:r>
            <a:r>
              <a:rPr lang="en-US" sz="2400" dirty="0">
                <a:solidFill>
                  <a:srgbClr val="1F1F1F"/>
                </a:solidFill>
                <a:latin typeface="Calibri" panose="020F0502020204030204" pitchFamily="34" charset="0"/>
                <a:cs typeface="B Nazanin" panose="00000400000000000000" pitchFamily="2" charset="-78"/>
              </a:rPr>
              <a:t> N </a:t>
            </a:r>
            <a:r>
              <a:rPr lang="ar-SA" sz="2400" dirty="0">
                <a:solidFill>
                  <a:srgbClr val="1F1F1F"/>
                </a:solidFill>
                <a:latin typeface="Calibri" panose="020F0502020204030204" pitchFamily="34" charset="0"/>
                <a:cs typeface="B Nazanin" panose="00000400000000000000" pitchFamily="2" charset="-78"/>
              </a:rPr>
              <a:t>به بی نهایت، افزایش سرعت به 1</a:t>
            </a:r>
            <a:r>
              <a:rPr lang="en-US" sz="2400" dirty="0">
                <a:solidFill>
                  <a:srgbClr val="1F1F1F"/>
                </a:solidFill>
                <a:latin typeface="Calibri" panose="020F0502020204030204" pitchFamily="34" charset="0"/>
                <a:cs typeface="B Nazanin" panose="00000400000000000000" pitchFamily="2" charset="-78"/>
              </a:rPr>
              <a:t> S / </a:t>
            </a:r>
            <a:r>
              <a:rPr lang="ar-SA" sz="2400" dirty="0">
                <a:solidFill>
                  <a:srgbClr val="1F1F1F"/>
                </a:solidFill>
                <a:latin typeface="Calibri" panose="020F0502020204030204" pitchFamily="34" charset="0"/>
                <a:cs typeface="B Nazanin" panose="00000400000000000000" pitchFamily="2" charset="-78"/>
              </a:rPr>
              <a:t>نزدیک می شود</a:t>
            </a:r>
            <a:r>
              <a:rPr lang="en-US" sz="2400" dirty="0">
                <a:solidFill>
                  <a:srgbClr val="1F1F1F"/>
                </a:solidFill>
                <a:latin typeface="Calibri" panose="020F0502020204030204" pitchFamily="34" charset="0"/>
                <a:cs typeface="B Nazanin" panose="00000400000000000000" pitchFamily="2" charset="-78"/>
              </a:rPr>
              <a:t>.</a:t>
            </a:r>
            <a:endParaRPr lang="fa-IR" sz="2400" dirty="0">
              <a:solidFill>
                <a:srgbClr val="1F1F1F"/>
              </a:solidFill>
              <a:latin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400" dirty="0">
                <a:solidFill>
                  <a:srgbClr val="1F1F1F"/>
                </a:solidFill>
                <a:latin typeface="Calibri" panose="020F0502020204030204" pitchFamily="34" charset="0"/>
                <a:cs typeface="B Nazanin" panose="00000400000000000000" pitchFamily="2" charset="-78"/>
              </a:rPr>
              <a:t>بخش سریال یک برنامه تاثیر نامتناسبی بر روی بهبود عملکرد ناشی از اضافه کردن هسته‌های اضافی دارد.</a:t>
            </a:r>
            <a:endParaRPr lang="en-US" sz="2400" dirty="0">
              <a:solidFill>
                <a:srgbClr val="1F1F1F"/>
              </a:solidFill>
              <a:latin typeface="Calibri" panose="020F0502020204030204" pitchFamily="34" charset="0"/>
              <a:cs typeface="B Nazanin" panose="00000400000000000000" pitchFamily="2" charset="-78"/>
            </a:endParaRPr>
          </a:p>
          <a:p>
            <a:pPr>
              <a:buFont typeface="Monotype Sorts" pitchFamily="-84" charset="2"/>
              <a:buNone/>
              <a:defRPr/>
            </a:pPr>
            <a:br>
              <a:rPr lang="en-US" altLang="en-US" sz="2400" b="1" dirty="0">
                <a:cs typeface="B Nazanin" panose="00000400000000000000" pitchFamily="2" charset="-78"/>
              </a:rPr>
            </a:br>
            <a:endParaRPr lang="en-US" altLang="en-US" sz="2400" dirty="0">
              <a:cs typeface="B Nazanin" panose="00000400000000000000" pitchFamily="2" charset="-78"/>
            </a:endParaRP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959" y="2116948"/>
            <a:ext cx="2865887" cy="10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a:xfrm>
            <a:off x="806450" y="1233488"/>
            <a:ext cx="81978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fa-IR" altLang="en-US" dirty="0">
                <a:cs typeface="B Nazanin" panose="00000400000000000000" pitchFamily="2" charset="-78"/>
              </a:rPr>
              <a:t>مدل‌های چندرشته‌ای</a:t>
            </a:r>
            <a:endParaRPr lang="en-US" altLang="en-US" dirty="0">
              <a:cs typeface="B Nazanin" panose="00000400000000000000" pitchFamily="2" charset="-78"/>
            </a:endParaRP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pPr algn="r" rtl="1"/>
            <a:r>
              <a:rPr lang="en-US" altLang="en-US" sz="3600" dirty="0">
                <a:cs typeface="B Nazanin" panose="00000400000000000000" pitchFamily="2" charset="-78"/>
              </a:rPr>
              <a:t>Many-to-One </a:t>
            </a:r>
            <a:r>
              <a:rPr lang="fa-IR" altLang="en-US" sz="3600" dirty="0">
                <a:cs typeface="B Nazanin" panose="00000400000000000000" pitchFamily="2" charset="-78"/>
              </a:rPr>
              <a:t>چند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One-to-One</a:t>
            </a:r>
            <a:r>
              <a:rPr lang="fa-IR" altLang="en-US" sz="3600" dirty="0">
                <a:cs typeface="B Nazanin" panose="00000400000000000000" pitchFamily="2" charset="-78"/>
              </a:rPr>
              <a:t> یکی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Many-to-Many</a:t>
            </a:r>
            <a:r>
              <a:rPr lang="fa-IR" altLang="en-US" sz="3600" dirty="0">
                <a:cs typeface="B Nazanin" panose="00000400000000000000" pitchFamily="2" charset="-78"/>
              </a:rPr>
              <a:t> چند به چند</a:t>
            </a:r>
            <a:endParaRPr lang="en-US" altLang="en-US" sz="3600" dirty="0">
              <a:cs typeface="B Nazanin" panose="00000400000000000000" pitchFamily="2" charset="-78"/>
            </a:endParaRPr>
          </a:p>
          <a:p>
            <a:pPr algn="r" rtl="1"/>
            <a:endParaRPr lang="en-US" altLang="en-US" sz="3600" dirty="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52550" y="888274"/>
            <a:ext cx="8891450" cy="557348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iOS</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07342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۴: رشته‌ها و همزمانی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304015" y="946458"/>
            <a:ext cx="8636641" cy="4965083"/>
          </a:xfrm>
        </p:spPr>
        <p:txBody>
          <a:bodyPr/>
          <a:lstStyle/>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مدل چند به یک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۴.۷)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رشته‌های زیادی در سطح کاربر را به یک رشته هسته نگاشت می‌کند.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بدلیل اینکه مدیریت رشته‌ها توسط کتابخانه رشته در فضای کاربر انجام می‌شود، این روش کارآمد است (کتابخانه‌های رشته در بخش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۴.۴</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مورد بحث قرار خواهند گرفت).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با این حال، کل فرایند در صورتی که یک رشته فراخوانی سیستم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کننده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انجام دهد، مسدود خواهد شد. </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فقط یک رشته می‌تواند به هسته در یک زمان دسترسی پیدا کند، چندین رشته قادر به اجرای موازی در سیستم‌های چند هسته‌ای نیستند.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5" name="Picture 1">
            <a:extLst>
              <a:ext uri="{FF2B5EF4-FFF2-40B4-BE49-F238E27FC236}">
                <a16:creationId xmlns:a16="http://schemas.microsoft.com/office/drawing/2014/main" id="{B6535ED2-E514-4F99-9844-71DD5292D9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015" y="4667030"/>
            <a:ext cx="3740331" cy="20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391887" y="975360"/>
            <a:ext cx="8473440" cy="478885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 ترد کاربر به یک ترد هسته نگاشت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یک ترد کاربر، یک ترد هسته ایجاد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بیشتری نسبت به مدل چند به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(Many-to-One)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زیاد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a:t>
            </a:r>
            <a:r>
              <a:rPr lang="fa-IR" sz="24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ازای هر فرایند گاهی اوقات به دلیل سربار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محدود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128" y="4234767"/>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339634" y="1155700"/>
            <a:ext cx="8551817" cy="44450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اجازه می‌دهد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کاربر</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به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(کمتر یا برابر) 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هسته</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نگاشت شوند.</a:t>
            </a:r>
            <a:endPar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مدل به سیستم عامل اجازه می دهد تا تعداد کافی ترد </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کاربر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ایجاد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اما این کار منجر به موازی‌سازی نمی‌شود. زیرا هسته فقط می‌تواند یک رشته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یک زمان ‌زمان‌بندی کند.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689" y="4044930"/>
            <a:ext cx="4378779" cy="241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ترد،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را برای برنامه نویس فراهم می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روش اصلی برای پیاده سازی وجود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به طور کامل در فضای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سطح هسته که توسط سیستم عامل پشتیبانی می 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339634" y="1233488"/>
            <a:ext cx="8132562" cy="5332775"/>
          </a:xfrm>
        </p:spPr>
        <p:txBody>
          <a:bodyPr/>
          <a:lstStyle/>
          <a:p>
            <a:pPr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 است به صورت سطح کاربر یا سطح هسته ارائه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(IEEE 1003.1c)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 و همگام سازی ترد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رفتار کتابخانه ترد را مشخص می کند، پیاده سازی به توسعه کتابخانه بستگی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نوع کتابخانه در</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سیستم عامل های یونیکس (لینوکس و مکینتاش)</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رایج است.</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8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Pthreads</a:t>
            </a:r>
            <a:r>
              <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rPr>
              <a:t> به‌صورت مستقیم در ویندوز پشتیبانی نمی‌شوند ولی یک برنامه شخص‌ثالث برای آن وجود دارد.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09" y="48572"/>
            <a:ext cx="6124788" cy="459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pPr algn="r"/>
            <a:r>
              <a:rPr lang="en-US" altLang="en-US" dirty="0" err="1"/>
              <a:t>Pthreads</a:t>
            </a:r>
            <a:r>
              <a:rPr lang="en-US" altLang="en-US" dirty="0"/>
              <a:t> Example</a:t>
            </a:r>
          </a:p>
        </p:txBody>
      </p:sp>
      <p:pic>
        <p:nvPicPr>
          <p:cNvPr id="4" name="Picture 2">
            <a:extLst>
              <a:ext uri="{FF2B5EF4-FFF2-40B4-BE49-F238E27FC236}">
                <a16:creationId xmlns:a16="http://schemas.microsoft.com/office/drawing/2014/main" id="{AA154DAC-BFB5-4939-AA1F-4F1CAAACE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61487"/>
            <a:ext cx="4287672" cy="20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457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270589" y="1231900"/>
            <a:ext cx="8229599" cy="526469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توسط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JVM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با استفاده از مدل تردهایی که توسط سیستم عامل ارائه می شود، اجرا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ممکن است با موارد زیر ایجاد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توسعه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(Extend)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کلاس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a:t>
            </a: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رویه استاندارد، 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96" y="4060110"/>
            <a:ext cx="4729613" cy="14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457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1141413" y="1062038"/>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1214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1214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pPr algn="r" rtl="1"/>
            <a:r>
              <a:rPr lang="fa-IR" altLang="en-US" dirty="0">
                <a:cs typeface="B Nazanin" panose="00000400000000000000" pitchFamily="2" charset="-78"/>
              </a:rPr>
              <a:t>جاوا به جای ایجاد صریح رشته‌ها، اجازه می‌دهد تا در اطراف رابط </a:t>
            </a:r>
            <a:r>
              <a:rPr lang="en-US" altLang="en-US" dirty="0">
                <a:cs typeface="B Nazanin" panose="00000400000000000000" pitchFamily="2" charset="-78"/>
              </a:rPr>
              <a:t>Executor </a:t>
            </a:r>
            <a:r>
              <a:rPr lang="fa-IR" altLang="en-US" dirty="0">
                <a:cs typeface="B Nazanin" panose="00000400000000000000" pitchFamily="2" charset="-78"/>
              </a:rPr>
              <a:t>ایجاد رشته کند:</a:t>
            </a:r>
            <a:br>
              <a:rPr lang="en-US" altLang="en-US" dirty="0">
                <a:cs typeface="B Nazanin" panose="00000400000000000000" pitchFamily="2" charset="-78"/>
              </a:rPr>
            </a:br>
            <a:br>
              <a:rPr lang="en-US" altLang="en-US" dirty="0"/>
            </a:br>
            <a:br>
              <a:rPr lang="en-US" altLang="en-US" dirty="0"/>
            </a:br>
            <a:br>
              <a:rPr lang="en-US" altLang="en-US" dirty="0"/>
            </a:br>
            <a:br>
              <a:rPr lang="en-US" altLang="en-US" dirty="0"/>
            </a:br>
            <a:br>
              <a:rPr lang="en-US" altLang="en-US" dirty="0"/>
            </a:br>
            <a:endParaRPr lang="en-US" altLang="en-US" dirty="0"/>
          </a:p>
          <a:p>
            <a:pPr algn="r" rtl="1"/>
            <a:r>
              <a:rPr lang="fa-IR" altLang="en-US" dirty="0">
                <a:cs typeface="B Nazanin" panose="00000400000000000000" pitchFamily="2" charset="-78"/>
              </a:rPr>
              <a:t>این رابط به این شکل اجرا می‌شود. </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558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EA63-45C8-494F-AC50-21BF5AF09B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101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برنامه نویسی چند هسته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Programming)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مدل های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(Multithreading Models)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کتابخانه های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Libraries)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بندی ضمنی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(Implicit Threading)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مسائل مربوط به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(Threading Issues)</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نمونه های سیستم عامل</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(Operating System Examples)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altLang="en-US" sz="2400" dirty="0">
              <a:cs typeface="B Nazanin" panose="00000400000000000000" pitchFamily="2" charset="-78"/>
            </a:endParaRPr>
          </a:p>
          <a:p>
            <a:pPr algn="r" rtl="1">
              <a:buFont typeface="Monotype Sorts" pitchFamily="-84" charset="2"/>
              <a:buNone/>
            </a:pPr>
            <a:endParaRPr lang="en-US" altLang="en-US" sz="2400" dirty="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dirty="0"/>
              <a:t>Rather than explicitly creating threads, Java also allows thread creation around the Executor interface:</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The Executor is used as follows:</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افزایش تعداد تردها، از محبوبیت بیشتری برخوردار می شود، درستی برنامه با تردهای صریح</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(Explicit Threads)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دشوارتر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توسط کامپایلرها و کتابخانه های زمان اجرا به جای برنامه نویسان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پنج روش بررسی شده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Pools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استخر ترد</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OpenMP</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Grand Central Dispatch</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Intel Threading Building Blocks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457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869949" y="1081088"/>
            <a:ext cx="7686221"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تعدادی ترد در یک استخر ایجاد کنید که در آنجا منتظر کار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مزایا</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دهی به یک درخواست با یک ترد موجود معمولاً کمی سریعتر از ایجاد یک ترد جدید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برنامه (های) کاربردی اجازه می دهد تا تعداد تردها را به اندازه استخر محدود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جدا کردن وظیفه ای که باید انجام شود از مکانیک ایجاد وظیفه، استراتژی های مختلفی را برای اجرای وظیفه امکان پذیر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عنوان مثال، وظایف می توانند به صورت دوره ای برای اجرا برنامه ریزی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از استخرهای ترد پشتیبانی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013" y="5064918"/>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dirty="0"/>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0" y="1311275"/>
            <a:ext cx="7010400" cy="42545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838450"/>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292100" y="1233488"/>
            <a:ext cx="8547100" cy="5390659"/>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اجزای اصلی یک ترد را شناسایی کنید و تردها را با فرایندها مقایسه نمایید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توضیح دهید که طراحی برنامه های چند رشته ای چه مزایا و چالش هایی به همراه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رویکردهای مختلف برای رشته بندی ضمنی از جمله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 pool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Grand Central Dispatch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نحوه نمایش تردها در سیستم عامل های ویندوز و لینوکس را توضیح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های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جاوا و ویندوز، نحوه طراحی برنامه های چند رشته ای 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5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542"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806450" y="1233488"/>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037" y="3514236"/>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831" y="3879850"/>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خاتمه دادن به یک رشته قبل از اتمام آن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رشته‌ای که باید لغو شود، رشته هدف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ناهمزمان رشته هدف را بلافاصله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به رشته هدف اجازه می دهد تا به صورت دوره ای بررسی کند که آیا باید لغو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کد </a:t>
            </a:r>
            <a:r>
              <a:rPr lang="en-US" sz="24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برای ساختن و لغو یک نخ</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Monotype Sorts" pitchFamily="-84" charset="2"/>
              <a:buNone/>
            </a:pPr>
            <a:endParaRPr lang="en-US" altLang="en-US" sz="2400" dirty="0"/>
          </a:p>
          <a:p>
            <a:pPr lvl="1"/>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 لغو رشته، لغو را درخواست می کند، اما لغو واقعی به وضعیت رشته بستگی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defRPr/>
            </a:pPr>
            <a:endParaRPr lang="en-US" altLang="en-US" sz="2400" dirty="0">
              <a:cs typeface="ＭＳ Ｐゴシック" charset="-128"/>
            </a:endParaRPr>
          </a:p>
          <a:p>
            <a:pPr marL="0" indent="0" algn="r">
              <a:buFont typeface="Monotype Sorts" pitchFamily="-84" charset="2"/>
              <a:buNone/>
              <a:defRPr/>
            </a:pPr>
            <a:endParaRPr lang="en-US" altLang="en-US" sz="2400" dirty="0">
              <a:cs typeface="ＭＳ Ｐゴシック" charset="-128"/>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لغو برای رشته غیرفعال باشد، لغو تا زمانی که رشته آن را فعال کند معلق باقی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نوع پیش فرض به تعویق افتاده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فقط زمانی رخ می دهد که رشته به نقطه لغو برسد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یعنی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pthread_testcancel</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هندلر پاکسازی فراخوانده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 های لینوکس، لغو رشته از طریق سیگنال ها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501" y="1762391"/>
            <a:ext cx="5787403" cy="10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از روش</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کند که وضعیت وقفه یک رشته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en-US" sz="2400" dirty="0">
              <a:effectLst/>
              <a:latin typeface="Times New Roman" panose="02020603050405020304" pitchFamily="18" charset="0"/>
              <a:ea typeface="Times New Roman" panose="02020603050405020304" pitchFamily="18" charset="0"/>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یک رشته می تواند بررسی کند که آیا قطع شده است یا 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288" y="2313537"/>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5196986"/>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ذخیره سازی محلی رشته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رشته اجازه می دهد تا یک کپی از داده های خود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مفید است که روی فرآیند ایجاد رشته کنترلی نداشته باشید (یعنی زمانی که از استخر رشته استفاده می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متغیرهای محلی متفاوت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متغیرهای محلی فقط در طول فراخوانی یک تابع خاص قابل مشاهده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سراسر فراخوانی توابع قابل مشاهده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مشابه داده های استاتیک</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رشته منحصر به فرد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1160463"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2711520" y="1163362"/>
            <a:ext cx="6121400" cy="4964112"/>
          </a:xfrm>
        </p:spPr>
        <p:txBody>
          <a:bodyPr/>
          <a:lstStyle/>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دو مدل</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M:M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دو سطحی برای حفظ تعداد مناسب رشته های هسته اختصاص داده شده به برنامه نیاز به ارتباط دارند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یک ساختار داده واسطه بین کاربر و رشته های هسته استفاده کنید - فرآیند سبک وزن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نظر می رسد یک پردازنده مجازی باشد که فرآیند می تواند رشته کاربر را برای اجرا برنامه ریزی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رشته هسته متصل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های زمانبندی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 را ارائه می دهند - یک مکانیزم ارتباط از هسته به هندلر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کتابخانه رشته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ارتباط به برنامه اجازه می دهد تا تعداد رشته های هسته صحیح را حفظ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372" y="20494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1025525"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806450" y="1233488"/>
            <a:ext cx="7469188" cy="4492625"/>
          </a:xfrm>
        </p:spPr>
        <p:txBody>
          <a:bodyPr/>
          <a:lstStyle/>
          <a:p>
            <a:r>
              <a:rPr lang="en-US" altLang="en-US" dirty="0"/>
              <a:t>Windows Threads</a:t>
            </a:r>
          </a:p>
          <a:p>
            <a:r>
              <a:rPr lang="en-US" altLang="en-US" dirty="0"/>
              <a:t>Linux Threads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457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821095" y="1130300"/>
            <a:ext cx="7763068"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اصلی برای برنامه های کاربردی 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نقشه یک به یک، در سطح هسته را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رشته حاوی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شناسه رشته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مجموعه رجیستر نشان دهنده وضعیت پردازنده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پشته های جداگانه کاربر و هسته برای زمانی که رشته در حالت کاربر یا حالت هسته اجرا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ناحیه ذخیره سازی داده خصوصی که توسط کتابخانه های زمان اجرا و کتابخانه های پیوند پویا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(DLL)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رجیسترها، پشته‌ها و ناحیه ذخیره‌سازی خصوصی به </a:t>
            </a:r>
            <a:r>
              <a:rPr lang="ar-SA" sz="2400" dirty="0">
                <a:solidFill>
                  <a:srgbClr val="1F1F1F"/>
                </a:solidFill>
                <a:latin typeface="Arial" panose="020B0604020202020204" pitchFamily="34" charset="0"/>
                <a:cs typeface="B Nazanin" panose="00000400000000000000" pitchFamily="2" charset="-78"/>
              </a:rPr>
              <a:t>عنوان </a:t>
            </a:r>
            <a:r>
              <a:rPr lang="en-US" sz="2400" dirty="0" err="1">
                <a:solidFill>
                  <a:srgbClr val="1F1F1F"/>
                </a:solidFill>
                <a:latin typeface="Arial" panose="020B0604020202020204" pitchFamily="34" charset="0"/>
                <a:cs typeface="B Nazanin" panose="00000400000000000000" pitchFamily="2" charset="-78"/>
              </a:rPr>
              <a:t>محتوا</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کانتکست</a:t>
            </a:r>
            <a:r>
              <a:rPr lang="en-US" sz="2400" dirty="0">
                <a:solidFill>
                  <a:srgbClr val="1F1F1F"/>
                </a:solidFill>
                <a:latin typeface="Arial" panose="020B0604020202020204" pitchFamily="34" charset="0"/>
                <a:cs typeface="B Nazanin" panose="00000400000000000000" pitchFamily="2" charset="-78"/>
              </a:rPr>
              <a:t>(</a:t>
            </a:r>
            <a:r>
              <a:rPr lang="fa-IR"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رشته شناخته می‌شوند</a:t>
            </a:r>
            <a:r>
              <a:rPr lang="en-US" sz="24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075268"/>
            <a:ext cx="7499350" cy="5782732"/>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ساده سازی کد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افزایش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کارایی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457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827088" y="1206500"/>
            <a:ext cx="7701092"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ساختارهای داده اصلی یک رشته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اجرایی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شامل اشاره‌گر به فرآیندی که رشته به آن تعلق دارد و همچنین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اطلاعات زمان‌بندی و همگام‌سازی، پشته حالت هسته،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TEB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TEB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محیط رشته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شناسه رشته، پشته حالت کاربر، ذخیره‌سازی محلی رشته در فضای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1151874"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498600"/>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457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877888" y="1092200"/>
            <a:ext cx="7594308" cy="4495800"/>
          </a:xfrm>
        </p:spPr>
        <p:txBody>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لینوکس به جای رشته از واژه </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وظیفه</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رشته از طریق فراخوان سیستمی </a:t>
            </a: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انجام می‌شود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یک وظیفه فرزند اجازه می‌دهد تا فضای آدرس وظیفه والد (فرآیند) را به اشتراک بگذارد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پرچم‌ها رفتار را کنترل می‌کنند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buNone/>
              <a:defRPr/>
            </a:pPr>
            <a:endParaRPr lang="en-US" altLang="en-US" sz="2800" dirty="0"/>
          </a:p>
          <a:p>
            <a:pPr marL="457200" lvl="1" indent="0">
              <a:buFont typeface="Monotype Sorts" pitchFamily="-84" charset="2"/>
              <a:buNone/>
              <a:defRPr/>
            </a:pPr>
            <a:endParaRPr lang="en-US" altLang="en-US" sz="2800" dirty="0"/>
          </a:p>
          <a:p>
            <a:pPr>
              <a:buFont typeface="Monotype Sorts" pitchFamily="-84" charset="2"/>
              <a:buNone/>
              <a:defRPr/>
            </a:pPr>
            <a:endParaRPr lang="en-US" altLang="en-US" sz="2800" dirty="0">
              <a:latin typeface="Courier New" pitchFamily="49" charset="0"/>
              <a:cs typeface="Courier New" pitchFamily="49"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 </a:t>
            </a:r>
            <a:r>
              <a:rPr kumimoji="0" lang="en-US" altLang="en-US" sz="1400" b="0" i="0" u="none" strike="noStrike" cap="none" normalizeH="0" baseline="0" dirty="0" err="1">
                <a:ln>
                  <a:noFill/>
                </a:ln>
                <a:solidFill>
                  <a:srgbClr val="1F1F1F"/>
                </a:solidFill>
                <a:effectLst/>
                <a:latin typeface="Arial Unicode MS"/>
                <a:ea typeface="Times New Roman" panose="02020603050405020304" pitchFamily="18" charset="0"/>
                <a:cs typeface="B Nazanin" panose="00000400000000000000" pitchFamily="2" charset="-78"/>
              </a:rPr>
              <a:t>task_struct</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ساختارهای داده فرآیند (مشترک یا منحصر به فرد) اشاره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defRPr/>
            </a:pPr>
            <a:endParaRPr lang="en-US" altLang="en-US" sz="2800"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340100"/>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fa-IR" altLang="en-US" dirty="0">
                <a:cs typeface="B Nazanin" panose="00000400000000000000" pitchFamily="2" charset="-78"/>
              </a:rPr>
              <a:t>پایان فصل ۴</a:t>
            </a:r>
            <a:endParaRPr lang="en-US" altLang="en-US" dirty="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457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806450" y="1473200"/>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59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58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541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99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1054359"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77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303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457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821093" y="1187450"/>
            <a:ext cx="7753740" cy="4478338"/>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فناوری اپل برای سیستم عامل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پسوندهایی برای زبان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Objective-C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کتابخانه زمان اجرا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امکان شناسایی بخش های موازی را فراهم می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اکثر جزئیات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در “^{ }” قرار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ro-RO" sz="28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ˆ{ printf("I am a block");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در صف ارسال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queue)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قرار می گیرند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9557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457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821092" y="1203325"/>
            <a:ext cx="7688426" cy="4478338"/>
          </a:xfrm>
        </p:spPr>
        <p:txBody>
          <a:bodyPr/>
          <a:lstStyle/>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0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دو نوع صف ارسال:</a:t>
            </a:r>
            <a:endPar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سریال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(serial):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صف برای هر فرآیند است، که صف اصلی نامیده می شود. برنامه نویسان می توانند صف های سریال اضافی را در داخل برنامه ایجاد کنند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اما ممکن است چندین بلوک به طور همزمان حذف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چهار صف سراسری سیستم بر اساس کیفیت سرویس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(QoS)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تقسیم می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lvl="2">
              <a:buFont typeface="Courier New" panose="02070309020205020404" pitchFamily="49" charset="0"/>
              <a:buChar char="o"/>
            </a:pPr>
            <a:r>
              <a:rPr lang="en-US" altLang="en-US" sz="2800" dirty="0">
                <a:latin typeface="Courier New" panose="02070309020205020404" pitchFamily="49" charset="0"/>
              </a:rPr>
              <a:t>QOS_CLASS_USER_INTERACTIVE</a:t>
            </a:r>
          </a:p>
          <a:p>
            <a:pPr lvl="2">
              <a:buFont typeface="Courier New" panose="02070309020205020404" pitchFamily="49" charset="0"/>
              <a:buChar char="o"/>
            </a:pPr>
            <a:r>
              <a:rPr lang="en-US" altLang="en-US" sz="2800" dirty="0">
                <a:latin typeface="Courier New" panose="02070309020205020404" pitchFamily="49" charset="0"/>
              </a:rPr>
              <a:t>QOS_CLASS_USER_INITIATED</a:t>
            </a:r>
          </a:p>
          <a:p>
            <a:pPr lvl="2">
              <a:buFont typeface="Courier New" panose="02070309020205020404" pitchFamily="49" charset="0"/>
              <a:buChar char="o"/>
            </a:pPr>
            <a:r>
              <a:rPr lang="en-US" altLang="en-US" sz="2800" dirty="0">
                <a:latin typeface="Courier New" panose="02070309020205020404" pitchFamily="49" charset="0"/>
              </a:rPr>
              <a:t>QOS_CLASS_USER_UTILITY</a:t>
            </a:r>
          </a:p>
          <a:p>
            <a:pPr lvl="2">
              <a:buFont typeface="Courier New" panose="02070309020205020404" pitchFamily="49" charset="0"/>
              <a:buChar char="o"/>
            </a:pPr>
            <a:r>
              <a:rPr lang="en-US" altLang="en-US" sz="2800" dirty="0">
                <a:latin typeface="Courier New" panose="02070309020205020404" pitchFamily="49" charset="0"/>
              </a:rPr>
              <a:t>QOS_CLASS_USER_BACKGROUND</a:t>
            </a:r>
          </a:p>
          <a:p>
            <a:pPr lvl="2"/>
            <a:endParaRPr lang="en-US" altLang="en-US" sz="2800" dirty="0"/>
          </a:p>
          <a:p>
            <a:pPr lvl="2"/>
            <a:endParaRPr lang="en-US" altLang="en-US" sz="2800" dirty="0"/>
          </a:p>
          <a:p>
            <a:pPr lvl="2"/>
            <a:endParaRPr lang="en-US" altLang="en-US" sz="2800" dirty="0"/>
          </a:p>
          <a:p>
            <a:endParaRPr lang="en-US" altLang="en-US" sz="2800" dirty="0"/>
          </a:p>
        </p:txBody>
      </p:sp>
    </p:spTree>
    <p:extLst>
      <p:ext uri="{BB962C8B-B14F-4D97-AF65-F5344CB8AC3E}">
        <p14:creationId xmlns:p14="http://schemas.microsoft.com/office/powerpoint/2010/main" val="62218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457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978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958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قالب</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(Template library)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طراحی برنامه های موازی</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 زیر یک حلقه</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ساده به صورت سریال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1"/>
            <a:endParaRPr lang="en-US" altLang="en-US" dirty="0"/>
          </a:p>
          <a:p>
            <a:pPr algn="l" rtl="1"/>
            <a:endParaRPr lang="en-US" altLang="en-US" dirty="0"/>
          </a:p>
          <a:p>
            <a:pPr algn="l" rtl="1"/>
            <a:endParaRPr lang="en-US" altLang="en-US" dirty="0"/>
          </a:p>
          <a:p>
            <a:pPr algn="l" rtl="1"/>
            <a:endParaRPr lang="en-US" altLang="en-US" dirty="0"/>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همین حلقه</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for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استفاده از دستور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1800" dirty="0" err="1">
                <a:solidFill>
                  <a:srgbClr val="1F1F1F"/>
                </a:solidFill>
                <a:effectLst/>
                <a:latin typeface="Arial" panose="020B0604020202020204" pitchFamily="34" charset="0"/>
                <a:ea typeface="Calibri" panose="020F0502020204030204" pitchFamily="34" charset="0"/>
                <a:cs typeface="B Nazanin" panose="00000400000000000000" pitchFamily="2" charset="-78"/>
              </a:rPr>
              <a:t>parallel_for</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TBB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نوشته شده است</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774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(Semantics)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 های سیستمی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سیگنال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(Signal handling)</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(Synchronous)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 - ترد هدف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خاتمه می دهد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بلافاصله ترد هدف را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با تأخیر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(Deferred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ترد هدف اجازه می دهد تا به صورت دوره ای بررسی کند که آیا باید لغو شود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 محلی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(Thread-local storage - TLS)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زمان‌بندی</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6783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pPr marL="342900" marR="0" lvl="0" indent="-342900" algn="r" rtl="1">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رشته فراخوان را تکرار می کند یا همه رشته ها را؟</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سیستم های یونیکس دو نسخه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exec()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معمولا به طور عادی کار می کند - فرآیند در حال اجرا را با احتساب همه رشته ها جایگزین می کند</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616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712123" y="802499"/>
            <a:ext cx="7719753" cy="515620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ها در سیستم های یونیکس برای اطلاع دادن به یک فرآیند از وقوع یک رویداد خاص استفاده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یک هندلر سیگنال برای پردازش سیگنال ها استفاده می شود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 رویداد خاص ایجاد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به یک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یکی از دو هندلر سیگنال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فرض</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تعریف شده توسط کاربر</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سیگنالی دارای هندلر پیش فرض است که هسته هنگام مدیریت سیگنال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هندلر سیگنال تعریف‌شده توسط کاربر می‌تواند پیش‌فرض را لغو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تک رشته ای، سیگنال به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9586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در یک برنامه چند رشته ای به کجا باید تحویل داده 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ای که سیگنال برای آن اعمال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همه رشته ها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های خاص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یک رشته خاص برای دریافت همه سیگنال ها برای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751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ar-SA" sz="2000" dirty="0">
                <a:solidFill>
                  <a:srgbClr val="0070C0"/>
                </a:solidFill>
                <a:effectLst/>
                <a:ea typeface="Times New Roman" panose="02020603050405020304" pitchFamily="18" charset="0"/>
                <a:cs typeface="B Nazanin" panose="00000400000000000000" pitchFamily="2" charset="-78"/>
              </a:rPr>
              <a:t>مزایای چند رشته ای بودن</a:t>
            </a:r>
            <a:endParaRPr lang="en-US" altLang="en-US" sz="3600" dirty="0">
              <a:solidFill>
                <a:srgbClr val="0070C0"/>
              </a:solidFill>
              <a:cs typeface="B Nazanin" panose="00000400000000000000" pitchFamily="2" charset="-78"/>
            </a:endParaRP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355600" y="842434"/>
            <a:ext cx="8343900" cy="563456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ساده سازی کد و افزایش کارایی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های چند هسته ای یا چند پردازنده برنامه نویسان را با چالش هایی مواجه می کنند که برخی از آنها عبارتند از</a:t>
            </a:r>
            <a:r>
              <a:rPr lang="en-US"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 فعالیت</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توازن</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بندی داده 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وابستگی داده</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تست و اشکال</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زدایی</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15777</TotalTime>
  <Words>5409</Words>
  <Application>Microsoft Office PowerPoint</Application>
  <PresentationFormat>On-screen Show (4:3)</PresentationFormat>
  <Paragraphs>472</Paragraphs>
  <Slides>66</Slides>
  <Notes>43</Notes>
  <HiddenSlides>13</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66</vt:i4>
      </vt:variant>
    </vt:vector>
  </HeadingPairs>
  <TitlesOfParts>
    <vt:vector size="85" baseType="lpstr">
      <vt:lpstr>Arial Unicode MS</vt:lpstr>
      <vt:lpstr>ＭＳ Ｐゴシック</vt:lpstr>
      <vt:lpstr>-apple-system</vt:lpstr>
      <vt:lpstr>Aptos</vt:lpstr>
      <vt:lpstr>Arial</vt:lpstr>
      <vt:lpstr>B Koodak</vt:lpstr>
      <vt:lpstr>B Nazanin</vt:lpstr>
      <vt:lpstr>Calibri</vt:lpstr>
      <vt:lpstr>Consolas</vt:lpstr>
      <vt:lpstr>Courier New</vt:lpstr>
      <vt:lpstr>Helvetica</vt:lpstr>
      <vt:lpstr>Monotype Sorts</vt:lpstr>
      <vt:lpstr>Symbol</vt:lpstr>
      <vt:lpstr>Tahoma</vt:lpstr>
      <vt:lpstr>Times New Roman</vt:lpstr>
      <vt:lpstr>Verdana</vt:lpstr>
      <vt:lpstr>Webdings</vt:lpstr>
      <vt:lpstr>Wingdings</vt:lpstr>
      <vt:lpstr>os-8</vt:lpstr>
      <vt:lpstr>Operation Systems</vt:lpstr>
      <vt:lpstr>فصل ۴: رشته‌ها و همزمانی</vt:lpstr>
      <vt:lpstr>Outline</vt:lpstr>
      <vt:lpstr>Objectives</vt:lpstr>
      <vt:lpstr>Motivation</vt:lpstr>
      <vt:lpstr>Single and Multithreaded Processes</vt:lpstr>
      <vt:lpstr>Multithreaded Server Architecture</vt:lpstr>
      <vt:lpstr>مزایای چند رشته ای بودن</vt:lpstr>
      <vt:lpstr>Multicore Programming</vt:lpstr>
      <vt:lpstr>Multicore Programming</vt:lpstr>
      <vt:lpstr>Concurrency vs. Parallelism</vt:lpstr>
      <vt:lpstr>Multicore Programming</vt:lpstr>
      <vt:lpstr>Data and Task Parallelism</vt:lpstr>
      <vt:lpstr>قانون  امدل</vt:lpstr>
      <vt:lpstr>Amdahl’s Law</vt:lpstr>
      <vt:lpstr>User Threads and Kernel Threads</vt:lpstr>
      <vt:lpstr>User and Kernel Threads</vt:lpstr>
      <vt:lpstr>مدل‌های چندرشته‌ای</vt:lpstr>
      <vt:lpstr>Many-to-One</vt:lpstr>
      <vt:lpstr>Many-to-One</vt:lpstr>
      <vt:lpstr>One-to-One</vt:lpstr>
      <vt:lpstr>Many-to-Many Model</vt:lpstr>
      <vt:lpstr>Thread Libraries</vt:lpstr>
      <vt:lpstr>Pthreads</vt:lpstr>
      <vt:lpstr>Pthreads Example</vt:lpstr>
      <vt:lpstr>Java Threads</vt:lpstr>
      <vt:lpstr>Java Threads</vt:lpstr>
      <vt:lpstr>Java Executor Framework</vt:lpstr>
      <vt:lpstr>PowerPoint Presentation</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پایان فصل ۴</vt:lpstr>
      <vt:lpstr>OpenMP</vt:lpstr>
      <vt:lpstr>Pthreads Code for Joining 10 Threads</vt:lpstr>
      <vt:lpstr>Windows  Multithreaded C Program</vt:lpstr>
      <vt:lpstr>Windows  Multithreaded C Program (Cont.)</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262</cp:revision>
  <cp:lastPrinted>2013-09-10T17:57:57Z</cp:lastPrinted>
  <dcterms:created xsi:type="dcterms:W3CDTF">2011-01-13T23:43:38Z</dcterms:created>
  <dcterms:modified xsi:type="dcterms:W3CDTF">2025-04-14T12:29:06Z</dcterms:modified>
</cp:coreProperties>
</file>